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74" r:id="rId2"/>
    <p:sldMasterId id="2147483713" r:id="rId3"/>
  </p:sldMasterIdLst>
  <p:sldIdLst>
    <p:sldId id="257" r:id="rId4"/>
    <p:sldId id="258" r:id="rId5"/>
    <p:sldId id="259" r:id="rId6"/>
    <p:sldId id="260" r:id="rId7"/>
    <p:sldId id="261" r:id="rId8"/>
    <p:sldId id="290" r:id="rId9"/>
  </p:sldIdLst>
  <p:sldSz cx="12192000" cy="6859588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>
      <p:cViewPr varScale="1">
        <p:scale>
          <a:sx n="81" d="100"/>
          <a:sy n="81" d="100"/>
        </p:scale>
        <p:origin x="60" y="5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1097244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800"/>
            <a:ext cx="1097244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428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880"/>
            <a:ext cx="535428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800"/>
            <a:ext cx="535428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800"/>
            <a:ext cx="535428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353304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880"/>
            <a:ext cx="353304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880"/>
            <a:ext cx="353304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800"/>
            <a:ext cx="353304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800"/>
            <a:ext cx="353304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800"/>
            <a:ext cx="353304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609480" y="1604880"/>
            <a:ext cx="10972440" cy="3978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10972440" cy="3978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4280" cy="3978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231960" y="1604880"/>
            <a:ext cx="5354280" cy="3978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428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1960" y="1604880"/>
            <a:ext cx="5354280" cy="3978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09480" y="3682800"/>
            <a:ext cx="535428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880"/>
            <a:ext cx="10972440" cy="3978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4280" cy="3978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880"/>
            <a:ext cx="535428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231960" y="3682800"/>
            <a:ext cx="535428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428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231960" y="1604880"/>
            <a:ext cx="535428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09480" y="3682800"/>
            <a:ext cx="1097244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1097244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09480" y="3682800"/>
            <a:ext cx="1097244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428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1960" y="1604880"/>
            <a:ext cx="535428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09480" y="3682800"/>
            <a:ext cx="535428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6231960" y="3682800"/>
            <a:ext cx="535428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353304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319640" y="1604880"/>
            <a:ext cx="353304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8029800" y="1604880"/>
            <a:ext cx="353304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09480" y="3682800"/>
            <a:ext cx="353304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4319640" y="3682800"/>
            <a:ext cx="353304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8029800" y="3682800"/>
            <a:ext cx="353304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subTitle"/>
          </p:nvPr>
        </p:nvSpPr>
        <p:spPr>
          <a:xfrm>
            <a:off x="609480" y="1604880"/>
            <a:ext cx="10972440" cy="3978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10972440" cy="3978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4280" cy="3978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6231960" y="1604880"/>
            <a:ext cx="5354280" cy="3978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10972440" cy="3978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428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6231960" y="1604880"/>
            <a:ext cx="5354280" cy="3978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609480" y="3682800"/>
            <a:ext cx="535428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4280" cy="3978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6231960" y="1604880"/>
            <a:ext cx="535428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6231960" y="3682800"/>
            <a:ext cx="535428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428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6231960" y="1604880"/>
            <a:ext cx="535428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609480" y="3682800"/>
            <a:ext cx="1097244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1097244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609480" y="3682800"/>
            <a:ext cx="1097244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428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6231960" y="1604880"/>
            <a:ext cx="535428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609480" y="3682800"/>
            <a:ext cx="535428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20" name="PlaceHolder 5"/>
          <p:cNvSpPr>
            <a:spLocks noGrp="1"/>
          </p:cNvSpPr>
          <p:nvPr>
            <p:ph type="body"/>
          </p:nvPr>
        </p:nvSpPr>
        <p:spPr>
          <a:xfrm>
            <a:off x="6231960" y="3682800"/>
            <a:ext cx="535428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353304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4319640" y="1604880"/>
            <a:ext cx="353304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 type="body"/>
          </p:nvPr>
        </p:nvSpPr>
        <p:spPr>
          <a:xfrm>
            <a:off x="8029800" y="1604880"/>
            <a:ext cx="353304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25" name="PlaceHolder 5"/>
          <p:cNvSpPr>
            <a:spLocks noGrp="1"/>
          </p:cNvSpPr>
          <p:nvPr>
            <p:ph type="body"/>
          </p:nvPr>
        </p:nvSpPr>
        <p:spPr>
          <a:xfrm>
            <a:off x="609480" y="3682800"/>
            <a:ext cx="353304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26" name="PlaceHolder 6"/>
          <p:cNvSpPr>
            <a:spLocks noGrp="1"/>
          </p:cNvSpPr>
          <p:nvPr>
            <p:ph type="body"/>
          </p:nvPr>
        </p:nvSpPr>
        <p:spPr>
          <a:xfrm>
            <a:off x="4319640" y="3682800"/>
            <a:ext cx="353304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27" name="PlaceHolder 7"/>
          <p:cNvSpPr>
            <a:spLocks noGrp="1"/>
          </p:cNvSpPr>
          <p:nvPr>
            <p:ph type="body"/>
          </p:nvPr>
        </p:nvSpPr>
        <p:spPr>
          <a:xfrm>
            <a:off x="8029800" y="3682800"/>
            <a:ext cx="353304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4280" cy="3978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880"/>
            <a:ext cx="5354280" cy="3978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428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880"/>
            <a:ext cx="5354280" cy="3978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800"/>
            <a:ext cx="535428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4280" cy="3978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880"/>
            <a:ext cx="535428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800"/>
            <a:ext cx="535428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428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880"/>
            <a:ext cx="535428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800"/>
            <a:ext cx="1097244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XO Orie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10972440" cy="3978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XO Orie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XO Orie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XO Orie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XO Orie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XO Oriel"/>
              </a:rPr>
              <a:t>Для правки текста заглавия щёлкните мышью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10972440" cy="3978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XO Orie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XO Orie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XO Orie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XO Orie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XO Oriel"/>
              </a:rPr>
              <a:t>Для правки текста заглавия щёлкните мышью</a:t>
            </a: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10972440" cy="3978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XO Orie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XO Orie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XO Orie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XO Orie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CustomShape 1"/>
          <p:cNvSpPr/>
          <p:nvPr/>
        </p:nvSpPr>
        <p:spPr>
          <a:xfrm>
            <a:off x="47328" y="117426"/>
            <a:ext cx="12021840" cy="108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5400" b="1" strike="noStrike" spc="-1" dirty="0">
                <a:solidFill>
                  <a:srgbClr val="C9211E"/>
                </a:solidFill>
                <a:latin typeface="Times New Roman"/>
                <a:ea typeface="DejaVu Sans"/>
              </a:rPr>
              <a:t>Здоровое  питание</a:t>
            </a:r>
            <a:endParaRPr lang="ru-RU" sz="5400" b="0" strike="noStrike" spc="-1" dirty="0">
              <a:latin typeface="XO Oriel"/>
            </a:endParaRPr>
          </a:p>
        </p:txBody>
      </p:sp>
      <p:sp>
        <p:nvSpPr>
          <p:cNvPr id="435" name="CustomShape 2"/>
          <p:cNvSpPr/>
          <p:nvPr/>
        </p:nvSpPr>
        <p:spPr>
          <a:xfrm>
            <a:off x="360000" y="1466590"/>
            <a:ext cx="6021752" cy="51779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93000"/>
          </a:bodyPr>
          <a:lstStyle/>
          <a:p>
            <a:pPr>
              <a:lnSpc>
                <a:spcPct val="100000"/>
              </a:lnSpc>
            </a:pPr>
            <a:r>
              <a:rPr lang="ru-RU" b="1" u="sng" strike="noStrike" spc="-1" dirty="0" smtClean="0">
                <a:solidFill>
                  <a:srgbClr val="C9211E"/>
                </a:solidFill>
                <a:uFillTx/>
                <a:latin typeface="Times New Roman"/>
                <a:ea typeface="DejaVu Sans"/>
              </a:rPr>
              <a:t>Здоровое </a:t>
            </a:r>
            <a:r>
              <a:rPr lang="ru-RU" b="1" u="sng" strike="noStrike" spc="-1" dirty="0">
                <a:solidFill>
                  <a:srgbClr val="C9211E"/>
                </a:solidFill>
                <a:uFillTx/>
                <a:latin typeface="Times New Roman"/>
                <a:ea typeface="DejaVu Sans"/>
              </a:rPr>
              <a:t>питание</a:t>
            </a:r>
            <a:r>
              <a:rPr lang="ru-RU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b="1" strike="noStrike" spc="-1" dirty="0">
                <a:solidFill>
                  <a:srgbClr val="C9211E"/>
                </a:solidFill>
                <a:latin typeface="Times New Roman"/>
                <a:ea typeface="DejaVu Sans"/>
              </a:rPr>
              <a:t>– это сбалансированный по белкам,</a:t>
            </a:r>
            <a:endParaRPr lang="ru-RU" b="0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r>
              <a:rPr lang="ru-RU" b="1" strike="noStrike" spc="-1" dirty="0">
                <a:solidFill>
                  <a:srgbClr val="C9211E"/>
                </a:solidFill>
                <a:latin typeface="Times New Roman"/>
                <a:ea typeface="DejaVu Sans"/>
              </a:rPr>
              <a:t> жирам и углеводам рацион, в котором есть все необходимые</a:t>
            </a:r>
            <a:endParaRPr lang="ru-RU" b="0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r>
              <a:rPr lang="ru-RU" b="1" strike="noStrike" spc="-1" dirty="0">
                <a:solidFill>
                  <a:srgbClr val="C9211E"/>
                </a:solidFill>
                <a:latin typeface="Times New Roman"/>
                <a:ea typeface="DejaVu Sans"/>
              </a:rPr>
              <a:t> витамины и минералы. </a:t>
            </a:r>
            <a:endParaRPr lang="ru-RU" b="0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endParaRPr lang="ru-RU" b="0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r>
              <a:rPr lang="ru-RU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Правильное пищевое поведение — это не только грамотное составление ежедневного меню, но и режим питания.</a:t>
            </a:r>
            <a:endParaRPr lang="ru-RU" b="0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endParaRPr lang="en-US" b="1" strike="noStrike" spc="-1" dirty="0" smtClean="0">
              <a:solidFill>
                <a:srgbClr val="000000"/>
              </a:solidFill>
              <a:latin typeface="Times New Roman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ru-RU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Питание </a:t>
            </a:r>
            <a:r>
              <a:rPr lang="ru-RU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играет важную роль в развитии организма, умственной деятельности. Потребляя только правильную и здоровую еду, ребенок будет защищен от негативного воздействия окружающей среды.</a:t>
            </a:r>
            <a:endParaRPr lang="ru-RU" b="0" strike="noStrike" spc="-1" dirty="0">
              <a:latin typeface="XO Orie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r>
              <a:rPr lang="ru-RU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По сравнению с организмом взрослого, ребенок развивается стремительными темпами, на что уходит намного больше энергии.</a:t>
            </a:r>
            <a:endParaRPr lang="ru-RU" b="0" strike="noStrike" spc="-1" dirty="0">
              <a:latin typeface="XO Orie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r>
              <a:rPr lang="ru-RU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Ребенок нуждается в качественных продуктах питания, которые его организм должен получать своевременно. В ином случае возможны -  отставание в росте и развитии, частые болезни.</a:t>
            </a:r>
            <a:endParaRPr lang="ru-RU" b="0" strike="noStrike" spc="-1" dirty="0">
              <a:latin typeface="XO Oriel"/>
            </a:endParaRPr>
          </a:p>
        </p:txBody>
      </p:sp>
      <p:sp>
        <p:nvSpPr>
          <p:cNvPr id="436" name="CustomShape 3"/>
          <p:cNvSpPr/>
          <p:nvPr/>
        </p:nvSpPr>
        <p:spPr>
          <a:xfrm>
            <a:off x="11170800" y="6486840"/>
            <a:ext cx="80640" cy="1173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37" name="Рисунок 43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600056" y="1286654"/>
            <a:ext cx="5068108" cy="520018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CustomShape 1"/>
          <p:cNvSpPr/>
          <p:nvPr/>
        </p:nvSpPr>
        <p:spPr>
          <a:xfrm>
            <a:off x="0" y="484754"/>
            <a:ext cx="12165840" cy="78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 dirty="0">
                <a:solidFill>
                  <a:srgbClr val="C9211E"/>
                </a:solidFill>
                <a:latin typeface="Times New Roman"/>
                <a:ea typeface="DejaVu Sans"/>
              </a:rPr>
              <a:t>Главные принципы</a:t>
            </a:r>
            <a:endParaRPr lang="ru-RU" sz="4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4400" b="1" strike="noStrike" spc="-1" dirty="0">
                <a:solidFill>
                  <a:srgbClr val="C9211E"/>
                </a:solidFill>
                <a:latin typeface="Times New Roman"/>
                <a:ea typeface="DejaVu Sans"/>
              </a:rPr>
              <a:t> правильного рациона питания</a:t>
            </a:r>
            <a:endParaRPr lang="ru-RU" sz="4400" b="0" strike="noStrike" spc="-1" dirty="0">
              <a:latin typeface="XO Oriel"/>
            </a:endParaRPr>
          </a:p>
        </p:txBody>
      </p:sp>
      <p:sp>
        <p:nvSpPr>
          <p:cNvPr id="439" name="CustomShape 2"/>
          <p:cNvSpPr/>
          <p:nvPr/>
        </p:nvSpPr>
        <p:spPr>
          <a:xfrm>
            <a:off x="216000" y="1440024"/>
            <a:ext cx="11712648" cy="21337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82500" lnSpcReduction="20000"/>
          </a:bodyPr>
          <a:lstStyle/>
          <a:p>
            <a:pPr>
              <a:lnSpc>
                <a:spcPct val="100000"/>
              </a:lnSpc>
            </a:pPr>
            <a:r>
              <a:rPr lang="ru-RU" sz="3600" b="1" strike="noStrike" spc="-1" dirty="0">
                <a:solidFill>
                  <a:srgbClr val="C9211E"/>
                </a:solidFill>
                <a:latin typeface="Arial"/>
                <a:ea typeface="DejaVu Sans"/>
              </a:rPr>
              <a:t>  </a:t>
            </a:r>
            <a:endParaRPr lang="ru-RU" sz="3600" b="0" strike="noStrike" spc="-1" dirty="0">
              <a:latin typeface="XO Oriel"/>
            </a:endParaRPr>
          </a:p>
          <a:p>
            <a:pPr marL="216000" indent="-208800">
              <a:lnSpc>
                <a:spcPct val="100000"/>
              </a:lnSpc>
              <a:buClr>
                <a:srgbClr val="000000"/>
              </a:buClr>
              <a:buSzPct val="45000"/>
              <a:buFont typeface="Symbol"/>
              <a:buChar char=""/>
            </a:pP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1. Следовать правильному режиму питания;</a:t>
            </a:r>
            <a:endParaRPr lang="ru-RU" sz="2400" b="0" strike="noStrike" spc="-1" dirty="0">
              <a:latin typeface="XO Oriel"/>
            </a:endParaRPr>
          </a:p>
          <a:p>
            <a:pPr marL="216000" indent="-2088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Symbol"/>
              <a:buChar char=""/>
            </a:pP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2. Рационе питания должен быть сбалансированным и разнообразным, чтобы организм   получал необходимое количество полезных веществ;</a:t>
            </a:r>
            <a:endParaRPr lang="ru-RU" sz="2400" b="0" strike="noStrike" spc="-1" dirty="0">
              <a:latin typeface="XO Oriel"/>
            </a:endParaRPr>
          </a:p>
          <a:p>
            <a:pPr marL="216000" indent="-2088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Symbol"/>
              <a:buChar char=""/>
            </a:pP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3. Продукты питания должны  правильно обрабатываться, что позволит добиться приятного вкуса и сохранить питательную ценность еды</a:t>
            </a:r>
            <a:r>
              <a:rPr lang="ru-RU" sz="24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;</a:t>
            </a:r>
            <a:endParaRPr lang="ru-RU" sz="2400" b="0" strike="noStrike" spc="-1" dirty="0">
              <a:latin typeface="XO Oriel"/>
            </a:endParaRPr>
          </a:p>
        </p:txBody>
      </p:sp>
      <p:sp>
        <p:nvSpPr>
          <p:cNvPr id="440" name="CustomShape 3"/>
          <p:cNvSpPr/>
          <p:nvPr/>
        </p:nvSpPr>
        <p:spPr>
          <a:xfrm>
            <a:off x="11170800" y="6486840"/>
            <a:ext cx="80640" cy="1173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41" name="Рисунок 441"/>
          <p:cNvPicPr/>
          <p:nvPr/>
        </p:nvPicPr>
        <p:blipFill>
          <a:blip r:embed="rId2"/>
          <a:stretch/>
        </p:blipFill>
        <p:spPr>
          <a:xfrm>
            <a:off x="8184232" y="3960720"/>
            <a:ext cx="3818872" cy="2584800"/>
          </a:xfrm>
          <a:prstGeom prst="rect">
            <a:avLst/>
          </a:prstGeom>
          <a:ln>
            <a:noFill/>
          </a:ln>
        </p:spPr>
      </p:pic>
      <p:sp>
        <p:nvSpPr>
          <p:cNvPr id="442" name="CustomShape 4"/>
          <p:cNvSpPr/>
          <p:nvPr/>
        </p:nvSpPr>
        <p:spPr>
          <a:xfrm>
            <a:off x="-60480" y="1368720"/>
            <a:ext cx="176040" cy="591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Прямоугольник 1"/>
          <p:cNvSpPr/>
          <p:nvPr/>
        </p:nvSpPr>
        <p:spPr>
          <a:xfrm>
            <a:off x="119336" y="3412272"/>
            <a:ext cx="8932768" cy="3041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08800">
              <a:lnSpc>
                <a:spcPct val="100000"/>
              </a:lnSpc>
              <a:buClr>
                <a:srgbClr val="000000"/>
              </a:buClr>
              <a:buSzPct val="45000"/>
              <a:buFont typeface="Symbol"/>
              <a:buChar char=""/>
            </a:pPr>
            <a:r>
              <a:rPr lang="ru-RU" sz="2000" b="1" spc="-1" dirty="0">
                <a:solidFill>
                  <a:srgbClr val="000000"/>
                </a:solidFill>
                <a:latin typeface="Times New Roman"/>
              </a:rPr>
              <a:t>4. Учет личных вкусовых предпочтений;</a:t>
            </a:r>
            <a:endParaRPr lang="ru-RU" sz="2000" b="0" strike="noStrike" spc="-1" dirty="0" smtClean="0">
              <a:latin typeface="XO Oriel"/>
            </a:endParaRPr>
          </a:p>
          <a:p>
            <a:pPr marL="216000" indent="-208800">
              <a:lnSpc>
                <a:spcPct val="100000"/>
              </a:lnSpc>
              <a:buClr>
                <a:srgbClr val="000000"/>
              </a:buClr>
              <a:buSzPct val="45000"/>
              <a:buFont typeface="Symbol"/>
              <a:buChar char=""/>
            </a:pPr>
            <a:r>
              <a:rPr lang="ru-RU" sz="2000" b="1" spc="-1" dirty="0">
                <a:solidFill>
                  <a:srgbClr val="000000"/>
                </a:solidFill>
                <a:latin typeface="Times New Roman"/>
              </a:rPr>
              <a:t>5. Соблюдение санитарных норм при  хранении продуктов питания</a:t>
            </a:r>
            <a:endParaRPr lang="ru-RU" sz="2000" b="0" strike="noStrike" spc="-1" dirty="0" smtClean="0">
              <a:latin typeface="XO Oriel"/>
            </a:endParaRPr>
          </a:p>
          <a:p>
            <a:pPr marL="216000" indent="-208800">
              <a:lnSpc>
                <a:spcPct val="100000"/>
              </a:lnSpc>
              <a:buClr>
                <a:srgbClr val="000000"/>
              </a:buClr>
              <a:buSzPct val="45000"/>
              <a:buFont typeface="Symbol"/>
              <a:buChar char=""/>
            </a:pPr>
            <a:r>
              <a:rPr lang="ru-RU" sz="2000" b="1" spc="-1" dirty="0">
                <a:solidFill>
                  <a:srgbClr val="000000"/>
                </a:solidFill>
                <a:latin typeface="Times New Roman"/>
              </a:rPr>
              <a:t>их приготовления;</a:t>
            </a:r>
            <a:endParaRPr lang="ru-RU" sz="2000" b="0" strike="noStrike" spc="-1" dirty="0" smtClean="0">
              <a:latin typeface="XO Oriel"/>
            </a:endParaRPr>
          </a:p>
          <a:p>
            <a:pPr marL="216000" indent="-208800">
              <a:lnSpc>
                <a:spcPct val="100000"/>
              </a:lnSpc>
              <a:buClr>
                <a:srgbClr val="000000"/>
              </a:buClr>
              <a:buSzPct val="45000"/>
              <a:buFont typeface="Symbol"/>
              <a:buChar char=""/>
            </a:pPr>
            <a:r>
              <a:rPr lang="ru-RU" sz="2000" b="1" spc="-1" dirty="0">
                <a:solidFill>
                  <a:srgbClr val="000000"/>
                </a:solidFill>
                <a:latin typeface="Times New Roman"/>
              </a:rPr>
              <a:t>6. Энергетическая ценность пищи должна в полной мере </a:t>
            </a:r>
            <a:endParaRPr lang="ru-RU" sz="2000" b="0" strike="noStrike" spc="-1" dirty="0" smtClean="0">
              <a:latin typeface="XO Oriel"/>
            </a:endParaRPr>
          </a:p>
          <a:p>
            <a:pPr marL="216000" indent="-208800">
              <a:lnSpc>
                <a:spcPct val="100000"/>
              </a:lnSpc>
              <a:buClr>
                <a:srgbClr val="000000"/>
              </a:buClr>
              <a:buSzPct val="45000"/>
              <a:buFont typeface="Symbol"/>
              <a:buChar char=""/>
            </a:pPr>
            <a:r>
              <a:rPr lang="ru-RU" sz="2000" b="1" spc="-1" dirty="0">
                <a:solidFill>
                  <a:srgbClr val="000000"/>
                </a:solidFill>
                <a:latin typeface="Times New Roman"/>
              </a:rPr>
              <a:t>соответствовать энергетическим затратам в течении всего дня.</a:t>
            </a:r>
            <a:endParaRPr lang="ru-RU" sz="2000" b="0" strike="noStrike" spc="-1" dirty="0" smtClean="0">
              <a:latin typeface="XO Orie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r>
              <a:rPr lang="ru-RU" sz="2000" b="1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b="1" spc="-1" dirty="0">
                <a:solidFill>
                  <a:srgbClr val="55308D"/>
                </a:solidFill>
                <a:latin typeface="Times New Roman"/>
              </a:rPr>
              <a:t>Следуя простым правилам, можно сделать рацион ребенка</a:t>
            </a:r>
            <a:endParaRPr lang="ru-RU" sz="2000" b="0" strike="noStrike" spc="-1" dirty="0" smtClean="0">
              <a:latin typeface="XO Oriel"/>
            </a:endParaRPr>
          </a:p>
          <a:p>
            <a:pPr>
              <a:lnSpc>
                <a:spcPct val="100000"/>
              </a:lnSpc>
            </a:pPr>
            <a:r>
              <a:rPr lang="ru-RU" sz="2000" b="1" spc="-1" dirty="0">
                <a:solidFill>
                  <a:srgbClr val="55308D"/>
                </a:solidFill>
                <a:latin typeface="Times New Roman"/>
              </a:rPr>
              <a:t> правильным. Это позволит избежать в дальнейшем множества</a:t>
            </a:r>
            <a:endParaRPr lang="ru-RU" sz="2000" b="0" strike="noStrike" spc="-1" dirty="0" smtClean="0">
              <a:latin typeface="XO Oriel"/>
            </a:endParaRPr>
          </a:p>
          <a:p>
            <a:pPr>
              <a:lnSpc>
                <a:spcPct val="100000"/>
              </a:lnSpc>
            </a:pPr>
            <a:r>
              <a:rPr lang="ru-RU" sz="2000" b="1" spc="-1" dirty="0">
                <a:solidFill>
                  <a:srgbClr val="55308D"/>
                </a:solidFill>
                <a:latin typeface="Times New Roman"/>
              </a:rPr>
              <a:t> заболеваний, а также обеспечит организму его полноценное</a:t>
            </a:r>
            <a:endParaRPr lang="ru-RU" sz="2000" b="0" strike="noStrike" spc="-1" dirty="0" smtClean="0">
              <a:latin typeface="XO Oriel"/>
            </a:endParaRPr>
          </a:p>
          <a:p>
            <a:pPr>
              <a:lnSpc>
                <a:spcPct val="100000"/>
              </a:lnSpc>
            </a:pPr>
            <a:r>
              <a:rPr lang="ru-RU" sz="2000" b="1" spc="-1" dirty="0">
                <a:solidFill>
                  <a:srgbClr val="55308D"/>
                </a:solidFill>
                <a:latin typeface="Times New Roman"/>
              </a:rPr>
              <a:t> развитие.</a:t>
            </a:r>
            <a:endParaRPr lang="ru-RU" sz="2000" b="0" strike="noStrike" spc="-1" dirty="0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CustomShape 1"/>
          <p:cNvSpPr/>
          <p:nvPr/>
        </p:nvSpPr>
        <p:spPr>
          <a:xfrm>
            <a:off x="678960" y="0"/>
            <a:ext cx="10946520" cy="4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5400" b="0" strike="noStrike" spc="-1">
                <a:solidFill>
                  <a:srgbClr val="C9211E"/>
                </a:solidFill>
                <a:latin typeface="Arial"/>
                <a:ea typeface="DejaVu Sans"/>
              </a:rPr>
              <a:t>  </a:t>
            </a:r>
            <a:r>
              <a:rPr lang="ru-RU" sz="4000" b="1" strike="noStrike" spc="-1">
                <a:solidFill>
                  <a:srgbClr val="C9211E"/>
                </a:solidFill>
                <a:latin typeface="Arial"/>
                <a:ea typeface="DejaVu Sans"/>
              </a:rPr>
              <a:t>Особенности детского питания</a:t>
            </a:r>
            <a:endParaRPr lang="ru-RU" sz="4000" b="0" strike="noStrike" spc="-1">
              <a:latin typeface="XO Oriel"/>
            </a:endParaRPr>
          </a:p>
        </p:txBody>
      </p:sp>
      <p:sp>
        <p:nvSpPr>
          <p:cNvPr id="444" name="CustomShape 2"/>
          <p:cNvSpPr/>
          <p:nvPr/>
        </p:nvSpPr>
        <p:spPr>
          <a:xfrm>
            <a:off x="609480" y="1604880"/>
            <a:ext cx="10946520" cy="395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5" name="CustomShape 3"/>
          <p:cNvSpPr/>
          <p:nvPr/>
        </p:nvSpPr>
        <p:spPr>
          <a:xfrm>
            <a:off x="117000" y="1481760"/>
            <a:ext cx="5690160" cy="393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XO Oriel"/>
            </a:endParaRPr>
          </a:p>
        </p:txBody>
      </p:sp>
      <p:sp>
        <p:nvSpPr>
          <p:cNvPr id="446" name="CustomShape 4"/>
          <p:cNvSpPr/>
          <p:nvPr/>
        </p:nvSpPr>
        <p:spPr>
          <a:xfrm>
            <a:off x="7638480" y="1018440"/>
            <a:ext cx="4072680" cy="6314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7" name="CustomShape 5"/>
          <p:cNvSpPr/>
          <p:nvPr/>
        </p:nvSpPr>
        <p:spPr>
          <a:xfrm>
            <a:off x="4727848" y="3285778"/>
            <a:ext cx="7344816" cy="31683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b="1" u="sng" strike="noStrike" spc="-1" dirty="0" smtClean="0">
                <a:solidFill>
                  <a:srgbClr val="C9211E"/>
                </a:solidFill>
                <a:uFillTx/>
                <a:latin typeface="PT Astra Serif"/>
                <a:ea typeface="Tahoma"/>
              </a:rPr>
              <a:t>Углеводы</a:t>
            </a:r>
            <a:r>
              <a:rPr lang="ru-RU" b="1" strike="noStrike" spc="-1" dirty="0" smtClean="0">
                <a:solidFill>
                  <a:srgbClr val="000000"/>
                </a:solidFill>
                <a:latin typeface="PT Astra Serif"/>
                <a:ea typeface="Tahoma"/>
              </a:rPr>
              <a:t> </a:t>
            </a:r>
            <a:r>
              <a:rPr lang="ru-RU" b="1" strike="noStrike" spc="-1" dirty="0">
                <a:solidFill>
                  <a:srgbClr val="000000"/>
                </a:solidFill>
                <a:latin typeface="PT Astra Serif"/>
                <a:ea typeface="Tahoma"/>
              </a:rPr>
              <a:t>—  энергетическая функция. Их излишек приводит к ожирению. Дети, которые потребляют большое количество углеводов, чаще остальных болеют.</a:t>
            </a:r>
            <a:endParaRPr lang="ru-RU" b="0" strike="noStrike" spc="-1" dirty="0">
              <a:latin typeface="XO Oriel"/>
            </a:endParaRPr>
          </a:p>
          <a:p>
            <a:pPr algn="just">
              <a:lnSpc>
                <a:spcPct val="100000"/>
              </a:lnSpc>
            </a:pPr>
            <a:r>
              <a:rPr lang="ru-RU" b="1" u="sng" strike="noStrike" spc="-1" dirty="0">
                <a:solidFill>
                  <a:srgbClr val="C9211E"/>
                </a:solidFill>
                <a:uFillTx/>
                <a:latin typeface="PT Astra Serif"/>
                <a:ea typeface="Tahoma"/>
              </a:rPr>
              <a:t>Витамины</a:t>
            </a:r>
            <a:r>
              <a:rPr lang="ru-RU" b="1" strike="noStrike" spc="-1" dirty="0">
                <a:solidFill>
                  <a:srgbClr val="C9211E"/>
                </a:solidFill>
                <a:latin typeface="PT Astra Serif"/>
                <a:ea typeface="Tahoma"/>
              </a:rPr>
              <a:t> </a:t>
            </a:r>
            <a:r>
              <a:rPr lang="ru-RU" b="1" strike="noStrike" spc="-1" dirty="0">
                <a:solidFill>
                  <a:srgbClr val="000000"/>
                </a:solidFill>
                <a:latin typeface="PT Astra Serif"/>
                <a:ea typeface="Tahoma"/>
              </a:rPr>
              <a:t>- организм ребенка в большей степени нуждается в витаминах А и Д. Витамин А отвечает за работу эндокринной системы. При нехватке витамина Д может развиваться рахит. Витамины группы В отвечают за работу головного мозга.</a:t>
            </a:r>
            <a:endParaRPr lang="ru-RU" b="0" strike="noStrike" spc="-1" dirty="0">
              <a:latin typeface="XO Oriel"/>
            </a:endParaRPr>
          </a:p>
          <a:p>
            <a:pPr algn="just">
              <a:lnSpc>
                <a:spcPct val="100000"/>
              </a:lnSpc>
            </a:pPr>
            <a:r>
              <a:rPr lang="ru-RU" b="1" u="sng" strike="noStrike" spc="-1" dirty="0">
                <a:solidFill>
                  <a:srgbClr val="C9211E"/>
                </a:solidFill>
                <a:uFillTx/>
                <a:latin typeface="PT Astra Serif"/>
                <a:ea typeface="Tahoma"/>
              </a:rPr>
              <a:t>Минералы</a:t>
            </a:r>
            <a:r>
              <a:rPr lang="ru-RU" b="1" strike="noStrike" spc="-1" dirty="0">
                <a:solidFill>
                  <a:srgbClr val="000000"/>
                </a:solidFill>
                <a:latin typeface="PT Astra Serif"/>
                <a:ea typeface="Tahoma"/>
              </a:rPr>
              <a:t> — в рационе ребенка должна присутствовать пища, в которой содержатся следующие минералы: железо, </a:t>
            </a:r>
            <a:r>
              <a:rPr lang="ru-RU" b="1" strike="noStrike" spc="-1" dirty="0" smtClean="0">
                <a:solidFill>
                  <a:srgbClr val="000000"/>
                </a:solidFill>
                <a:latin typeface="PT Astra Serif"/>
                <a:ea typeface="Tahoma"/>
              </a:rPr>
              <a:t>кальций, </a:t>
            </a:r>
            <a:r>
              <a:rPr lang="ru-RU" b="1" strike="noStrike" spc="-1" dirty="0">
                <a:solidFill>
                  <a:srgbClr val="000000"/>
                </a:solidFill>
                <a:latin typeface="PT Astra Serif"/>
                <a:ea typeface="Tahoma"/>
              </a:rPr>
              <a:t>йод.  </a:t>
            </a:r>
            <a:endParaRPr lang="ru-RU" b="0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XO Oriel"/>
            </a:endParaRPr>
          </a:p>
        </p:txBody>
      </p:sp>
      <p:pic>
        <p:nvPicPr>
          <p:cNvPr id="448" name="Рисунок 44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63352" y="3285778"/>
            <a:ext cx="4320480" cy="3104336"/>
          </a:xfrm>
          <a:prstGeom prst="rect">
            <a:avLst/>
          </a:prstGeom>
          <a:ln>
            <a:noFill/>
          </a:ln>
        </p:spPr>
      </p:pic>
      <p:sp>
        <p:nvSpPr>
          <p:cNvPr id="449" name="CustomShape 6"/>
          <p:cNvSpPr/>
          <p:nvPr/>
        </p:nvSpPr>
        <p:spPr>
          <a:xfrm>
            <a:off x="72000" y="685440"/>
            <a:ext cx="11909520" cy="75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1" u="sng" strike="noStrike" spc="-1" dirty="0">
                <a:solidFill>
                  <a:srgbClr val="55308D"/>
                </a:solidFill>
                <a:uFillTx/>
                <a:latin typeface="Times New Roman"/>
                <a:ea typeface="DejaVu Sans"/>
              </a:rPr>
              <a:t>Вместе с продуктами детского питания организм должен получать необходимое количество полезных питательных веществ. </a:t>
            </a:r>
            <a:endParaRPr lang="ru-RU" sz="2400" b="0" strike="noStrike" spc="-1" dirty="0">
              <a:latin typeface="XO Orie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0416" y="1653819"/>
            <a:ext cx="116442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b="1" u="sng" spc="-1" dirty="0">
                <a:solidFill>
                  <a:srgbClr val="C9211E"/>
                </a:solidFill>
                <a:latin typeface="PT Astra Serif"/>
              </a:rPr>
              <a:t>Белки</a:t>
            </a:r>
            <a:r>
              <a:rPr lang="ru-RU" b="1" spc="-1" dirty="0">
                <a:solidFill>
                  <a:srgbClr val="000000"/>
                </a:solidFill>
                <a:latin typeface="PT Astra Serif"/>
              </a:rPr>
              <a:t> - с</a:t>
            </a:r>
            <a:r>
              <a:rPr lang="ru-RU" b="1" strike="noStrike" spc="-1" dirty="0" smtClean="0">
                <a:solidFill>
                  <a:srgbClr val="000000"/>
                </a:solidFill>
                <a:latin typeface="PT Astra Serif"/>
                <a:ea typeface="Tahoma"/>
              </a:rPr>
              <a:t>читаются главным строительным материалом, без которого невозможно появление новых клеток, развитие организма и рост. При нехватке белка, это негативно отражается на иммунитете, может привести</a:t>
            </a:r>
            <a:r>
              <a:rPr lang="ru-RU" b="1" spc="-1" dirty="0">
                <a:solidFill>
                  <a:srgbClr val="1C1C1C"/>
                </a:solidFill>
                <a:latin typeface="PT Astra Serif"/>
              </a:rPr>
              <a:t> к замедленному развитию. </a:t>
            </a:r>
            <a:endParaRPr lang="ru-RU" b="0" strike="noStrike" spc="-1" dirty="0" smtClean="0">
              <a:latin typeface="XO Oriel"/>
            </a:endParaRPr>
          </a:p>
          <a:p>
            <a:pPr algn="just">
              <a:lnSpc>
                <a:spcPct val="100000"/>
              </a:lnSpc>
            </a:pPr>
            <a:r>
              <a:rPr lang="ru-RU" b="1" u="sng" strike="noStrike" spc="-1" dirty="0" smtClean="0">
                <a:solidFill>
                  <a:srgbClr val="C9211E"/>
                </a:solidFill>
                <a:uFillTx/>
                <a:latin typeface="PT Astra Serif"/>
                <a:ea typeface="Tahoma"/>
              </a:rPr>
              <a:t>Жиры</a:t>
            </a:r>
            <a:r>
              <a:rPr lang="ru-RU" b="1" strike="noStrike" spc="-1" dirty="0" smtClean="0">
                <a:solidFill>
                  <a:srgbClr val="000000"/>
                </a:solidFill>
                <a:latin typeface="PT Astra Serif"/>
                <a:ea typeface="Tahoma"/>
              </a:rPr>
              <a:t> -  поддерживают и укрепляют иммунную систему, возобновляют затраченную энергию. В жирах содержатся витамины А и Д, которые особенно важны для детского организма</a:t>
            </a:r>
            <a:r>
              <a:rPr lang="ru-RU" spc="-1" dirty="0">
                <a:solidFill>
                  <a:srgbClr val="000000"/>
                </a:solidFill>
                <a:ea typeface="Tahoma"/>
              </a:rPr>
              <a:t>.                                </a:t>
            </a:r>
            <a:endParaRPr lang="ru-RU" b="0" strike="noStrike" spc="-1" dirty="0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CustomShape 1"/>
          <p:cNvSpPr/>
          <p:nvPr/>
        </p:nvSpPr>
        <p:spPr>
          <a:xfrm>
            <a:off x="0" y="117426"/>
            <a:ext cx="12192000" cy="796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0" strike="noStrike" spc="-1" dirty="0">
                <a:solidFill>
                  <a:srgbClr val="C9211E"/>
                </a:solidFill>
                <a:latin typeface="Arial"/>
                <a:ea typeface="DejaVu Sans"/>
              </a:rPr>
              <a:t>  </a:t>
            </a:r>
            <a:r>
              <a:rPr lang="ru-RU" sz="4000" b="1" strike="noStrike" spc="-1" dirty="0">
                <a:solidFill>
                  <a:srgbClr val="C9211E"/>
                </a:solidFill>
                <a:latin typeface="Times New Roman"/>
                <a:ea typeface="DejaVu Sans"/>
              </a:rPr>
              <a:t>Организация правильного режима питания</a:t>
            </a:r>
            <a:endParaRPr lang="ru-RU" sz="4000" b="0" strike="noStrike" spc="-1" dirty="0">
              <a:latin typeface="XO Oriel"/>
            </a:endParaRPr>
          </a:p>
        </p:txBody>
      </p:sp>
      <p:sp>
        <p:nvSpPr>
          <p:cNvPr id="451" name="CustomShape 2"/>
          <p:cNvSpPr/>
          <p:nvPr/>
        </p:nvSpPr>
        <p:spPr>
          <a:xfrm>
            <a:off x="609480" y="1604880"/>
            <a:ext cx="10946520" cy="395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2" name="CustomShape 3"/>
          <p:cNvSpPr/>
          <p:nvPr/>
        </p:nvSpPr>
        <p:spPr>
          <a:xfrm>
            <a:off x="117000" y="1481760"/>
            <a:ext cx="5690160" cy="393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XO Oriel"/>
            </a:endParaRPr>
          </a:p>
        </p:txBody>
      </p:sp>
      <p:sp>
        <p:nvSpPr>
          <p:cNvPr id="453" name="CustomShape 4"/>
          <p:cNvSpPr/>
          <p:nvPr/>
        </p:nvSpPr>
        <p:spPr>
          <a:xfrm>
            <a:off x="7638480" y="1018440"/>
            <a:ext cx="4072680" cy="6314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4" name="CustomShape 5"/>
          <p:cNvSpPr/>
          <p:nvPr/>
        </p:nvSpPr>
        <p:spPr>
          <a:xfrm>
            <a:off x="3672000" y="-360000"/>
            <a:ext cx="8582760" cy="7046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600" b="1" strike="noStrike" spc="-1" dirty="0">
                <a:solidFill>
                  <a:srgbClr val="C00000"/>
                </a:solidFill>
                <a:latin typeface="Times New Roman"/>
                <a:ea typeface="DejaVu Sans"/>
              </a:rPr>
              <a:t>           	 </a:t>
            </a:r>
            <a:endParaRPr lang="ru-RU" sz="2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2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2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2600" b="0" strike="noStrike" spc="-1" dirty="0">
              <a:latin typeface="XO Oriel"/>
            </a:endParaRPr>
          </a:p>
        </p:txBody>
      </p:sp>
      <p:pic>
        <p:nvPicPr>
          <p:cNvPr id="455" name="Рисунок 45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3872" y="2637706"/>
            <a:ext cx="4429744" cy="3043054"/>
          </a:xfrm>
          <a:prstGeom prst="rect">
            <a:avLst/>
          </a:prstGeom>
          <a:ln>
            <a:noFill/>
          </a:ln>
        </p:spPr>
      </p:pic>
      <p:sp>
        <p:nvSpPr>
          <p:cNvPr id="456" name="CustomShape 6"/>
          <p:cNvSpPr/>
          <p:nvPr/>
        </p:nvSpPr>
        <p:spPr>
          <a:xfrm>
            <a:off x="4718600" y="2133650"/>
            <a:ext cx="7210048" cy="48367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85750" indent="-285750">
              <a:lnSpc>
                <a:spcPct val="100000"/>
              </a:lnSpc>
              <a:buFont typeface="Wingdings" pitchFamily="2" charset="2"/>
              <a:buChar char="ü"/>
            </a:pPr>
            <a:r>
              <a:rPr lang="ru-RU" b="1" strike="noStrike" spc="-1" dirty="0">
                <a:solidFill>
                  <a:srgbClr val="1E6A39"/>
                </a:solidFill>
                <a:latin typeface="PT Astra Serif"/>
                <a:ea typeface="DejaVu Sans"/>
              </a:rPr>
              <a:t>В пище должно содержаться не менее 60% белков;</a:t>
            </a:r>
            <a:endParaRPr lang="ru-RU" b="0" strike="noStrike" spc="-1" dirty="0">
              <a:latin typeface="XO Oriel"/>
            </a:endParaRPr>
          </a:p>
          <a:p>
            <a:pPr marL="285750" indent="-285750">
              <a:lnSpc>
                <a:spcPct val="100000"/>
              </a:lnSpc>
              <a:spcAft>
                <a:spcPts val="283"/>
              </a:spcAft>
              <a:buFont typeface="Wingdings" pitchFamily="2" charset="2"/>
              <a:buChar char="ü"/>
            </a:pPr>
            <a:r>
              <a:rPr lang="ru-RU" b="1" strike="noStrike" spc="-1" dirty="0">
                <a:solidFill>
                  <a:srgbClr val="1E6A39"/>
                </a:solidFill>
                <a:latin typeface="PT Astra Serif"/>
                <a:ea typeface="DejaVu Sans"/>
              </a:rPr>
              <a:t>В рационе должны быть злаки, картофель и хлеб;</a:t>
            </a:r>
            <a:endParaRPr lang="ru-RU" b="0" strike="noStrike" spc="-1" dirty="0">
              <a:latin typeface="XO Oriel"/>
            </a:endParaRPr>
          </a:p>
          <a:p>
            <a:pPr marL="285750" indent="-285750">
              <a:lnSpc>
                <a:spcPct val="100000"/>
              </a:lnSpc>
              <a:spcAft>
                <a:spcPts val="567"/>
              </a:spcAft>
              <a:buFont typeface="Wingdings" pitchFamily="2" charset="2"/>
              <a:buChar char="ü"/>
            </a:pPr>
            <a:r>
              <a:rPr lang="ru-RU" b="1" strike="noStrike" spc="-1" dirty="0">
                <a:solidFill>
                  <a:srgbClr val="1E6A39"/>
                </a:solidFill>
                <a:latin typeface="PT Astra Serif"/>
                <a:ea typeface="DejaVu Sans"/>
              </a:rPr>
              <a:t>Меню должно быть разнообразным и сбалансированным;</a:t>
            </a:r>
            <a:endParaRPr lang="ru-RU" b="0" strike="noStrike" spc="-1" dirty="0">
              <a:latin typeface="XO Oriel"/>
            </a:endParaRPr>
          </a:p>
          <a:p>
            <a:pPr marL="285750" indent="-285750">
              <a:lnSpc>
                <a:spcPct val="100000"/>
              </a:lnSpc>
              <a:spcAft>
                <a:spcPts val="567"/>
              </a:spcAft>
              <a:buFont typeface="Wingdings" pitchFamily="2" charset="2"/>
              <a:buChar char="ü"/>
            </a:pPr>
            <a:r>
              <a:rPr lang="ru-RU" b="1" strike="noStrike" spc="-1" dirty="0">
                <a:solidFill>
                  <a:srgbClr val="1E6A39"/>
                </a:solidFill>
                <a:latin typeface="PT Astra Serif"/>
                <a:ea typeface="DejaVu Sans"/>
              </a:rPr>
              <a:t>Количество углеводов должно в 4 раза превышать количество жиров и белков;</a:t>
            </a:r>
            <a:endParaRPr lang="ru-RU" b="0" strike="noStrike" spc="-1" dirty="0">
              <a:latin typeface="XO Oriel"/>
            </a:endParaRPr>
          </a:p>
          <a:p>
            <a:pPr marL="285750" indent="-285750">
              <a:lnSpc>
                <a:spcPct val="100000"/>
              </a:lnSpc>
              <a:spcAft>
                <a:spcPts val="850"/>
              </a:spcAft>
              <a:buFont typeface="Wingdings" pitchFamily="2" charset="2"/>
              <a:buChar char="ü"/>
            </a:pPr>
            <a:r>
              <a:rPr lang="ru-RU" b="1" strike="noStrike" spc="-1" dirty="0">
                <a:solidFill>
                  <a:srgbClr val="1E6A39"/>
                </a:solidFill>
                <a:latin typeface="PT Astra Serif"/>
                <a:ea typeface="DejaVu Sans"/>
              </a:rPr>
              <a:t>Нужно следовать режиму питания, горячее питание - обязательно;</a:t>
            </a:r>
            <a:endParaRPr lang="ru-RU" b="0" strike="noStrike" spc="-1" dirty="0">
              <a:latin typeface="XO Oriel"/>
            </a:endParaRP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ü"/>
            </a:pPr>
            <a:r>
              <a:rPr lang="ru-RU" b="1" strike="noStrike" spc="-1" dirty="0">
                <a:solidFill>
                  <a:srgbClr val="1E6A39"/>
                </a:solidFill>
                <a:latin typeface="PT Astra Serif"/>
                <a:ea typeface="DejaVu Sans"/>
              </a:rPr>
              <a:t>Потреблять рыбу минимум 2 раза на неделю;</a:t>
            </a:r>
            <a:endParaRPr lang="ru-RU" b="0" strike="noStrike" spc="-1" dirty="0">
              <a:latin typeface="XO Oriel"/>
            </a:endParaRPr>
          </a:p>
          <a:p>
            <a:pPr marL="285750" indent="-285750">
              <a:lnSpc>
                <a:spcPct val="100000"/>
              </a:lnSpc>
              <a:spcBef>
                <a:spcPts val="1191"/>
              </a:spcBef>
              <a:buFont typeface="Wingdings" pitchFamily="2" charset="2"/>
              <a:buChar char="ü"/>
            </a:pPr>
            <a:r>
              <a:rPr lang="ru-RU" b="1" strike="noStrike" spc="-1" dirty="0">
                <a:solidFill>
                  <a:srgbClr val="1E6A39"/>
                </a:solidFill>
                <a:latin typeface="PT Astra Serif"/>
                <a:ea typeface="DejaVu Sans"/>
              </a:rPr>
              <a:t>Каждый день есть свежие фрукты и овощи;</a:t>
            </a:r>
            <a:endParaRPr lang="ru-RU" b="0" strike="noStrike" spc="-1" dirty="0">
              <a:latin typeface="XO Oriel"/>
            </a:endParaRPr>
          </a:p>
          <a:p>
            <a:pPr marL="285750" indent="-285750">
              <a:lnSpc>
                <a:spcPct val="100000"/>
              </a:lnSpc>
              <a:spcBef>
                <a:spcPts val="1134"/>
              </a:spcBef>
              <a:spcAft>
                <a:spcPts val="567"/>
              </a:spcAft>
              <a:buFont typeface="Wingdings" pitchFamily="2" charset="2"/>
              <a:buChar char="ü"/>
            </a:pPr>
            <a:r>
              <a:rPr lang="ru-RU" b="1" strike="noStrike" spc="-1" dirty="0">
                <a:solidFill>
                  <a:srgbClr val="1E6A39"/>
                </a:solidFill>
                <a:latin typeface="PT Astra Serif"/>
                <a:ea typeface="DejaVu Sans"/>
              </a:rPr>
              <a:t>Меню на каждый день также должно включать молочную продукцию;</a:t>
            </a:r>
            <a:endParaRPr lang="ru-RU" b="0" strike="noStrike" spc="-1" dirty="0">
              <a:latin typeface="XO Oriel"/>
            </a:endParaRP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ü"/>
            </a:pPr>
            <a:r>
              <a:rPr lang="ru-RU" b="1" strike="noStrike" spc="-1" dirty="0">
                <a:solidFill>
                  <a:srgbClr val="1E6A39"/>
                </a:solidFill>
                <a:latin typeface="PT Astra Serif"/>
                <a:ea typeface="DejaVu Sans"/>
              </a:rPr>
              <a:t>Жирная пища и сладкое допустимы, но в небольших количествах и не в качестве замены основной пищи</a:t>
            </a:r>
            <a:r>
              <a:rPr lang="ru-RU" b="1" strike="noStrike" spc="-1" dirty="0" smtClean="0">
                <a:solidFill>
                  <a:srgbClr val="1E6A39"/>
                </a:solidFill>
                <a:latin typeface="PT Astra Serif"/>
                <a:ea typeface="DejaVu Sans"/>
              </a:rPr>
              <a:t>.</a:t>
            </a:r>
            <a:endParaRPr lang="ru-RU" b="0" strike="noStrike" spc="-1" dirty="0">
              <a:latin typeface="XO Oriel"/>
            </a:endParaRPr>
          </a:p>
        </p:txBody>
      </p:sp>
      <p:sp>
        <p:nvSpPr>
          <p:cNvPr id="457" name="CustomShape 7"/>
          <p:cNvSpPr/>
          <p:nvPr/>
        </p:nvSpPr>
        <p:spPr>
          <a:xfrm>
            <a:off x="479376" y="1073520"/>
            <a:ext cx="11449272" cy="70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200" b="1" strike="noStrike" spc="-1" dirty="0">
                <a:solidFill>
                  <a:srgbClr val="000000"/>
                </a:solidFill>
                <a:latin typeface="PT Astra Serif"/>
                <a:ea typeface="DejaVu Sans"/>
              </a:rPr>
              <a:t>Рацион школьника зависит от его возраста. Детям школьного возраста нужно питаться как минимум 4 раза на день</a:t>
            </a:r>
            <a:r>
              <a:rPr lang="ru-RU" sz="2200" b="0" strike="noStrike" spc="-1" dirty="0">
                <a:solidFill>
                  <a:srgbClr val="000000"/>
                </a:solidFill>
                <a:latin typeface="PT Astra Serif"/>
                <a:ea typeface="DejaVu Sans"/>
              </a:rPr>
              <a:t>.</a:t>
            </a:r>
            <a:endParaRPr lang="ru-RU" sz="2200" b="0" strike="noStrike" spc="-1" dirty="0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CustomShape 1"/>
          <p:cNvSpPr/>
          <p:nvPr/>
        </p:nvSpPr>
        <p:spPr>
          <a:xfrm>
            <a:off x="0" y="0"/>
            <a:ext cx="12016440" cy="796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5400" b="0" strike="noStrike" spc="-1">
                <a:solidFill>
                  <a:srgbClr val="C9211E"/>
                </a:solidFill>
                <a:latin typeface="Arial"/>
                <a:ea typeface="DejaVu Sans"/>
              </a:rPr>
              <a:t>  </a:t>
            </a:r>
            <a:endParaRPr lang="ru-RU" sz="54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4000" b="1" strike="noStrike" spc="-1">
                <a:solidFill>
                  <a:srgbClr val="C9211E"/>
                </a:solidFill>
                <a:latin typeface="Arial"/>
                <a:ea typeface="DejaVu Sans"/>
              </a:rPr>
              <a:t>Проблемы при несоблюдении режима правильного питания</a:t>
            </a:r>
            <a:endParaRPr lang="ru-RU" sz="4000" b="0" strike="noStrike" spc="-1">
              <a:latin typeface="XO Oriel"/>
            </a:endParaRPr>
          </a:p>
        </p:txBody>
      </p:sp>
      <p:sp>
        <p:nvSpPr>
          <p:cNvPr id="459" name="CustomShape 2"/>
          <p:cNvSpPr/>
          <p:nvPr/>
        </p:nvSpPr>
        <p:spPr>
          <a:xfrm>
            <a:off x="609480" y="1224000"/>
            <a:ext cx="10946520" cy="395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0" name="CustomShape 3"/>
          <p:cNvSpPr/>
          <p:nvPr/>
        </p:nvSpPr>
        <p:spPr>
          <a:xfrm>
            <a:off x="117000" y="1481760"/>
            <a:ext cx="5690160" cy="393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XO Oriel"/>
            </a:endParaRPr>
          </a:p>
        </p:txBody>
      </p:sp>
      <p:sp>
        <p:nvSpPr>
          <p:cNvPr id="461" name="CustomShape 4"/>
          <p:cNvSpPr/>
          <p:nvPr/>
        </p:nvSpPr>
        <p:spPr>
          <a:xfrm>
            <a:off x="407368" y="1010160"/>
            <a:ext cx="11136576" cy="567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600" b="1" strike="noStrike" spc="-1" dirty="0">
                <a:solidFill>
                  <a:srgbClr val="C00000"/>
                </a:solidFill>
                <a:latin typeface="Times New Roman"/>
                <a:ea typeface="DejaVu Sans"/>
              </a:rPr>
              <a:t>           	 </a:t>
            </a:r>
            <a:endParaRPr lang="ru-RU" sz="2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2600" b="0" strike="noStrike" spc="-1" dirty="0">
              <a:latin typeface="XO Oriel"/>
            </a:endParaRPr>
          </a:p>
          <a:p>
            <a:pPr marL="216000" indent="-2095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1" strike="noStrike" spc="-1" dirty="0">
                <a:solidFill>
                  <a:srgbClr val="000000"/>
                </a:solidFill>
                <a:latin typeface="PT Astra Serif"/>
                <a:ea typeface="DejaVu Sans"/>
              </a:rPr>
              <a:t>Замедление роста и развития.</a:t>
            </a:r>
            <a:endParaRPr lang="ru-RU" sz="2400" b="0" strike="noStrike" spc="-1" dirty="0">
              <a:latin typeface="XO Oriel"/>
            </a:endParaRPr>
          </a:p>
          <a:p>
            <a:pPr marL="216000" indent="-2084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1" strike="noStrike" spc="-1" dirty="0">
                <a:solidFill>
                  <a:srgbClr val="000000"/>
                </a:solidFill>
                <a:latin typeface="PT Astra Serif"/>
                <a:ea typeface="DejaVu Sans"/>
              </a:rPr>
              <a:t>Появление лишнего веса — ожирение.</a:t>
            </a:r>
            <a:endParaRPr lang="ru-RU" sz="2400" b="0" strike="noStrike" spc="-1" dirty="0">
              <a:latin typeface="XO Oriel"/>
            </a:endParaRPr>
          </a:p>
          <a:p>
            <a:pPr marL="216000" indent="-2084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1" strike="noStrike" spc="-1" dirty="0" err="1">
                <a:solidFill>
                  <a:srgbClr val="000000"/>
                </a:solidFill>
                <a:latin typeface="PT Astra Serif"/>
                <a:ea typeface="DejaVu Sans"/>
              </a:rPr>
              <a:t>Диспептические</a:t>
            </a:r>
            <a:r>
              <a:rPr lang="ru-RU" sz="2400" b="1" strike="noStrike" spc="-1" dirty="0">
                <a:solidFill>
                  <a:srgbClr val="000000"/>
                </a:solidFill>
                <a:latin typeface="PT Astra Serif"/>
                <a:ea typeface="DejaVu Sans"/>
              </a:rPr>
              <a:t> расстройства ЖКТ, гастрит. </a:t>
            </a:r>
            <a:endParaRPr lang="ru-RU" sz="2400" b="0" strike="noStrike" spc="-1" dirty="0">
              <a:latin typeface="XO Oriel"/>
            </a:endParaRPr>
          </a:p>
          <a:p>
            <a:pPr marL="216000" indent="-2084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1" strike="noStrike" spc="-1" dirty="0">
                <a:solidFill>
                  <a:srgbClr val="000000"/>
                </a:solidFill>
                <a:latin typeface="PT Astra Serif"/>
                <a:ea typeface="DejaVu Sans"/>
              </a:rPr>
              <a:t>Сахарный диабет 2 типа.</a:t>
            </a:r>
            <a:endParaRPr lang="ru-RU" sz="2400" b="0" strike="noStrike" spc="-1" dirty="0">
              <a:latin typeface="XO Oriel"/>
            </a:endParaRPr>
          </a:p>
          <a:p>
            <a:pPr marL="216000" indent="-2084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1" strike="noStrike" spc="-1" dirty="0">
                <a:solidFill>
                  <a:srgbClr val="000000"/>
                </a:solidFill>
                <a:latin typeface="PT Astra Serif"/>
                <a:ea typeface="DejaVu Sans"/>
              </a:rPr>
              <a:t>Нарушение работы сердечно-сосудистой системы</a:t>
            </a:r>
            <a:endParaRPr lang="ru-RU" sz="2400" b="0" strike="noStrike" spc="-1" dirty="0">
              <a:latin typeface="XO Oriel"/>
            </a:endParaRPr>
          </a:p>
          <a:p>
            <a:pPr marL="216000" indent="-2084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1" strike="noStrike" spc="-1" dirty="0">
                <a:solidFill>
                  <a:srgbClr val="000000"/>
                </a:solidFill>
                <a:latin typeface="PT Astra Serif"/>
                <a:ea typeface="DejaVu Sans"/>
              </a:rPr>
              <a:t>Анемия, проблемы с памятью — при недостатке </a:t>
            </a:r>
            <a:endParaRPr lang="ru-RU" sz="2400" b="0" strike="noStrike" spc="-1" dirty="0">
              <a:latin typeface="XO Oriel"/>
            </a:endParaRPr>
          </a:p>
          <a:p>
            <a:pPr marL="216000" indent="-2084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1" strike="noStrike" spc="-1" dirty="0">
                <a:solidFill>
                  <a:srgbClr val="000000"/>
                </a:solidFill>
                <a:latin typeface="PT Astra Serif"/>
                <a:ea typeface="DejaVu Sans"/>
              </a:rPr>
              <a:t>железа и йода.</a:t>
            </a:r>
            <a:endParaRPr lang="ru-RU" sz="2400" b="0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2800" b="0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r>
              <a:rPr lang="ru-RU" sz="3200" b="1" u="sng" strike="noStrike" spc="-1" dirty="0">
                <a:solidFill>
                  <a:srgbClr val="C9211E"/>
                </a:solidFill>
                <a:uFillTx/>
                <a:latin typeface="PT Astra Serif"/>
                <a:ea typeface="DejaVu Sans"/>
              </a:rPr>
              <a:t>Вывод</a:t>
            </a:r>
            <a:r>
              <a:rPr lang="ru-RU" sz="3200" b="1" strike="noStrike" spc="-1" dirty="0">
                <a:solidFill>
                  <a:srgbClr val="C9211E"/>
                </a:solidFill>
                <a:latin typeface="PT Astra Serif"/>
                <a:ea typeface="DejaVu Sans"/>
              </a:rPr>
              <a:t>:</a:t>
            </a:r>
            <a:r>
              <a:rPr lang="ru-RU" sz="2200" b="1" strike="noStrike" spc="-1" dirty="0">
                <a:solidFill>
                  <a:srgbClr val="000000"/>
                </a:solidFill>
                <a:latin typeface="PT Astra Serif"/>
                <a:ea typeface="DejaVu Sans"/>
              </a:rPr>
              <a:t> </a:t>
            </a:r>
            <a:r>
              <a:rPr lang="ru-RU" sz="2800" b="1" strike="noStrike" spc="-1" dirty="0">
                <a:solidFill>
                  <a:srgbClr val="000000"/>
                </a:solidFill>
                <a:latin typeface="PT Astra Serif"/>
                <a:ea typeface="DejaVu Sans"/>
              </a:rPr>
              <a:t>рациональное и сбалансированное питание, соответствующее возрасту ребенка, оказывает  влияние на правильное развитие и здоровье детского организма.</a:t>
            </a:r>
            <a:endParaRPr lang="ru-RU" sz="2800" b="0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2800" b="0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r>
              <a:rPr lang="ru-RU" sz="2200" b="1" strike="noStrike" spc="-1" dirty="0">
                <a:solidFill>
                  <a:srgbClr val="000000"/>
                </a:solidFill>
                <a:latin typeface="PT Astra Serif"/>
                <a:ea typeface="DejaVu Sans"/>
              </a:rPr>
              <a:t>.</a:t>
            </a:r>
            <a:endParaRPr lang="ru-RU" sz="2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2200" b="0" strike="noStrike" spc="-1" dirty="0">
              <a:latin typeface="XO Oriel"/>
            </a:endParaRPr>
          </a:p>
        </p:txBody>
      </p:sp>
      <p:pic>
        <p:nvPicPr>
          <p:cNvPr id="462" name="Рисунок 46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781172" y="1483268"/>
            <a:ext cx="3147476" cy="338668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CustomShape 1"/>
          <p:cNvSpPr/>
          <p:nvPr/>
        </p:nvSpPr>
        <p:spPr>
          <a:xfrm>
            <a:off x="72000" y="6120000"/>
            <a:ext cx="12009960" cy="57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2" name="CustomShape 2"/>
          <p:cNvSpPr/>
          <p:nvPr/>
        </p:nvSpPr>
        <p:spPr>
          <a:xfrm>
            <a:off x="72000" y="72000"/>
            <a:ext cx="12000960" cy="108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trike="noStrike" spc="-1">
                <a:solidFill>
                  <a:srgbClr val="FF0000"/>
                </a:solidFill>
                <a:latin typeface="Arial"/>
                <a:ea typeface="DejaVu Sans"/>
              </a:rPr>
              <a:t>Калорийность рациона</a:t>
            </a:r>
            <a:endParaRPr lang="ru-RU" sz="4000" b="0" strike="noStrike" spc="-1">
              <a:latin typeface="XO Oriel"/>
            </a:endParaRPr>
          </a:p>
        </p:txBody>
      </p:sp>
      <p:sp>
        <p:nvSpPr>
          <p:cNvPr id="593" name="CustomShape 3"/>
          <p:cNvSpPr/>
          <p:nvPr/>
        </p:nvSpPr>
        <p:spPr>
          <a:xfrm>
            <a:off x="72000" y="720000"/>
            <a:ext cx="12116520" cy="716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u="sng" strike="noStrike" spc="-1" dirty="0" smtClean="0">
                <a:solidFill>
                  <a:srgbClr val="55308D"/>
                </a:solidFill>
                <a:uFillTx/>
                <a:latin typeface="+mj-lt"/>
                <a:ea typeface="Tahoma"/>
              </a:rPr>
              <a:t>Калорийность</a:t>
            </a:r>
            <a:r>
              <a:rPr lang="ru-RU" sz="2400" b="1" strike="noStrike" spc="-1" dirty="0" smtClean="0">
                <a:solidFill>
                  <a:srgbClr val="55308D"/>
                </a:solidFill>
                <a:latin typeface="+mj-lt"/>
                <a:ea typeface="Tahoma"/>
              </a:rPr>
              <a:t> </a:t>
            </a:r>
            <a:r>
              <a:rPr lang="ru-RU" sz="2400" b="1" strike="noStrike" spc="-1" dirty="0">
                <a:solidFill>
                  <a:srgbClr val="55308D"/>
                </a:solidFill>
                <a:latin typeface="+mj-lt"/>
                <a:ea typeface="Tahoma"/>
              </a:rPr>
              <a:t>– </a:t>
            </a:r>
            <a:r>
              <a:rPr lang="ru-RU" sz="2400" b="1" strike="noStrike" spc="-1" dirty="0">
                <a:solidFill>
                  <a:srgbClr val="000000"/>
                </a:solidFill>
                <a:latin typeface="+mj-lt"/>
                <a:ea typeface="Tahoma"/>
              </a:rPr>
              <a:t>это единица измерения энергетической ценности продуктов питания, аккумулированная в таких компонентах, как белки, углеводы и жиры, выражающаяся в калориях (кал), либо килокалориях (ккал).</a:t>
            </a:r>
            <a:endParaRPr lang="ru-RU" sz="2400" b="0" strike="noStrike" spc="-1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+mj-lt"/>
                <a:ea typeface="Tahoma"/>
              </a:rPr>
              <a:t>Меню разрабатывается с учетом требуемой калорийности суточного рациона, дифференцированного по возрастным группам </a:t>
            </a:r>
            <a:r>
              <a:rPr lang="ru-RU" sz="2400" b="1" strike="noStrike" spc="-1" dirty="0" smtClean="0">
                <a:solidFill>
                  <a:srgbClr val="000000"/>
                </a:solidFill>
                <a:latin typeface="+mj-lt"/>
                <a:ea typeface="Tahoma"/>
              </a:rPr>
              <a:t>обучающихся.</a:t>
            </a:r>
            <a:r>
              <a:rPr lang="ru-RU" sz="2400" spc="-1" dirty="0">
                <a:latin typeface="+mj-lt"/>
              </a:rPr>
              <a:t> </a:t>
            </a:r>
            <a:r>
              <a:rPr lang="ru-RU" sz="2400" b="1" strike="noStrike" spc="-1" dirty="0" smtClean="0">
                <a:solidFill>
                  <a:srgbClr val="000000"/>
                </a:solidFill>
                <a:latin typeface="+mj-lt"/>
                <a:ea typeface="Tahoma"/>
              </a:rPr>
              <a:t>При </a:t>
            </a:r>
            <a:r>
              <a:rPr lang="ru-RU" sz="2400" b="1" strike="noStrike" spc="-1" dirty="0">
                <a:solidFill>
                  <a:srgbClr val="000000"/>
                </a:solidFill>
                <a:latin typeface="+mj-lt"/>
                <a:ea typeface="Tahoma"/>
              </a:rPr>
              <a:t>формировании состава блюд </a:t>
            </a:r>
            <a:r>
              <a:rPr lang="ru-RU" sz="2400" b="1" strike="noStrike" spc="-1" dirty="0" smtClean="0">
                <a:solidFill>
                  <a:srgbClr val="000000"/>
                </a:solidFill>
                <a:latin typeface="+mj-lt"/>
                <a:ea typeface="Tahoma"/>
              </a:rPr>
              <a:t>нужно</a:t>
            </a:r>
            <a:r>
              <a:rPr lang="ru-RU" sz="2400" spc="-1" dirty="0">
                <a:latin typeface="+mj-lt"/>
              </a:rPr>
              <a:t> </a:t>
            </a:r>
            <a:r>
              <a:rPr lang="ru-RU" sz="2400" b="1" strike="noStrike" spc="-1" dirty="0" smtClean="0">
                <a:solidFill>
                  <a:srgbClr val="000000"/>
                </a:solidFill>
                <a:latin typeface="+mj-lt"/>
                <a:ea typeface="Tahoma"/>
              </a:rPr>
              <a:t>учитывать </a:t>
            </a:r>
            <a:r>
              <a:rPr lang="ru-RU" sz="2400" b="1" strike="noStrike" spc="-1" dirty="0">
                <a:solidFill>
                  <a:srgbClr val="000000"/>
                </a:solidFill>
                <a:latin typeface="+mj-lt"/>
                <a:ea typeface="Tahoma"/>
              </a:rPr>
              <a:t>необходимую </a:t>
            </a:r>
            <a:r>
              <a:rPr lang="ru-RU" sz="2400" b="1" strike="noStrike" spc="-1" dirty="0" smtClean="0">
                <a:solidFill>
                  <a:srgbClr val="000000"/>
                </a:solidFill>
                <a:latin typeface="+mj-lt"/>
                <a:ea typeface="Tahoma"/>
              </a:rPr>
              <a:t>калорийность</a:t>
            </a:r>
            <a:r>
              <a:rPr lang="ru-RU" sz="2400" spc="-1" dirty="0">
                <a:latin typeface="+mj-lt"/>
              </a:rPr>
              <a:t> </a:t>
            </a:r>
            <a:r>
              <a:rPr lang="ru-RU" sz="2400" b="1" strike="noStrike" spc="-1" dirty="0" smtClean="0">
                <a:solidFill>
                  <a:srgbClr val="000000"/>
                </a:solidFill>
                <a:latin typeface="+mj-lt"/>
                <a:ea typeface="Tahoma"/>
              </a:rPr>
              <a:t>и </a:t>
            </a:r>
            <a:r>
              <a:rPr lang="ru-RU" sz="2400" b="1" strike="noStrike" spc="-1" dirty="0">
                <a:solidFill>
                  <a:srgbClr val="000000"/>
                </a:solidFill>
                <a:latin typeface="+mj-lt"/>
                <a:ea typeface="Tahoma"/>
              </a:rPr>
              <a:t>содержание</a:t>
            </a:r>
            <a:r>
              <a:rPr lang="ru-RU" sz="2400" b="1" strike="noStrike" spc="-1" dirty="0">
                <a:solidFill>
                  <a:srgbClr val="55308D"/>
                </a:solidFill>
                <a:latin typeface="+mj-lt"/>
                <a:ea typeface="Tahoma"/>
              </a:rPr>
              <a:t> </a:t>
            </a:r>
            <a:r>
              <a:rPr lang="ru-RU" sz="2400" b="1" strike="noStrike" spc="-1" dirty="0" err="1">
                <a:solidFill>
                  <a:srgbClr val="55308D"/>
                </a:solidFill>
                <a:latin typeface="+mj-lt"/>
                <a:ea typeface="Tahoma"/>
              </a:rPr>
              <a:t>Белки:Жиры:Углеводы</a:t>
            </a:r>
            <a:r>
              <a:rPr lang="ru-RU" sz="2400" b="1" strike="noStrike" spc="-1" dirty="0">
                <a:solidFill>
                  <a:srgbClr val="55308D"/>
                </a:solidFill>
                <a:latin typeface="+mj-lt"/>
                <a:ea typeface="Tahoma"/>
              </a:rPr>
              <a:t>.</a:t>
            </a:r>
            <a:endParaRPr lang="ru-RU" sz="2400" b="0" strike="noStrike" spc="-1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55308D"/>
                </a:solidFill>
                <a:latin typeface="+mj-lt"/>
                <a:ea typeface="Tahoma"/>
              </a:rPr>
              <a:t> </a:t>
            </a:r>
            <a:endParaRPr lang="ru-RU" sz="2000" b="0" strike="noStrike" spc="-1" dirty="0">
              <a:latin typeface="+mj-lt"/>
            </a:endParaRPr>
          </a:p>
          <a:p>
            <a:pPr>
              <a:lnSpc>
                <a:spcPct val="100000"/>
              </a:lnSpc>
            </a:pPr>
            <a:endParaRPr lang="ru-RU" sz="2000" b="0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2000" b="0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2000" b="0" strike="noStrike" spc="-1" dirty="0">
              <a:latin typeface="XO Oriel"/>
            </a:endParaRPr>
          </a:p>
        </p:txBody>
      </p:sp>
      <p:graphicFrame>
        <p:nvGraphicFramePr>
          <p:cNvPr id="594" name="Table 4"/>
          <p:cNvGraphicFramePr/>
          <p:nvPr>
            <p:extLst>
              <p:ext uri="{D42A27DB-BD31-4B8C-83A1-F6EECF244321}">
                <p14:modId xmlns:p14="http://schemas.microsoft.com/office/powerpoint/2010/main" val="3541671788"/>
              </p:ext>
            </p:extLst>
          </p:nvPr>
        </p:nvGraphicFramePr>
        <p:xfrm>
          <a:off x="6076980" y="3484487"/>
          <a:ext cx="5983019" cy="3043737"/>
        </p:xfrm>
        <a:graphic>
          <a:graphicData uri="http://schemas.openxmlformats.org/drawingml/2006/table">
            <a:tbl>
              <a:tblPr/>
              <a:tblGrid>
                <a:gridCol w="2356994"/>
                <a:gridCol w="836177"/>
                <a:gridCol w="835789"/>
                <a:gridCol w="836177"/>
                <a:gridCol w="1117882"/>
              </a:tblGrid>
              <a:tr h="5843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latin typeface="+mj-lt"/>
                        </a:rPr>
                        <a:t>Показатели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6633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latin typeface="+mj-lt"/>
                        </a:rPr>
                        <a:t>Потребность в пищевых веществах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66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</a:tr>
              <a:tr h="5923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+mj-l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+mj-lt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latin typeface="+mj-lt"/>
                        </a:rPr>
                        <a:t>1-3 лет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latin typeface="+mj-lt"/>
                        </a:rPr>
                        <a:t>3-7 лет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latin typeface="+mj-lt"/>
                        </a:rPr>
                        <a:t>7-11 лет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latin typeface="+mj-lt"/>
                        </a:rPr>
                        <a:t>12лет и старше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9966"/>
                    </a:solidFill>
                  </a:tcPr>
                </a:tc>
              </a:tr>
              <a:tr h="3744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latin typeface="+mj-lt"/>
                        </a:rPr>
                        <a:t>Белки г/сут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latin typeface="+mj-lt"/>
                        </a:rPr>
                        <a:t>42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latin typeface="+mj-lt"/>
                        </a:rPr>
                        <a:t>54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latin typeface="+mj-lt"/>
                        </a:rPr>
                        <a:t>77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latin typeface="+mj-lt"/>
                        </a:rPr>
                        <a:t>90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</a:tr>
              <a:tr h="3744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latin typeface="+mj-lt"/>
                        </a:rPr>
                        <a:t>Жиры г/сут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latin typeface="+mj-lt"/>
                        </a:rPr>
                        <a:t>47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latin typeface="+mj-lt"/>
                        </a:rPr>
                        <a:t>60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latin typeface="+mj-lt"/>
                        </a:rPr>
                        <a:t>79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latin typeface="+mj-lt"/>
                        </a:rPr>
                        <a:t>92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9966"/>
                    </a:solidFill>
                  </a:tcPr>
                </a:tc>
              </a:tr>
              <a:tr h="3744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latin typeface="+mj-lt"/>
                        </a:rPr>
                        <a:t>Углеводы г/сут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latin typeface="+mj-lt"/>
                        </a:rPr>
                        <a:t>203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latin typeface="+mj-lt"/>
                        </a:rPr>
                        <a:t>261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latin typeface="+mj-lt"/>
                        </a:rPr>
                        <a:t>335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latin typeface="+mj-lt"/>
                        </a:rPr>
                        <a:t>383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</a:tr>
              <a:tr h="6044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latin typeface="+mj-lt"/>
                        </a:rPr>
                        <a:t>Энергетическая ценность ккал/сут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latin typeface="+mj-lt"/>
                        </a:rPr>
                        <a:t>1400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latin typeface="+mj-lt"/>
                        </a:rPr>
                        <a:t>1800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latin typeface="+mj-lt"/>
                        </a:rPr>
                        <a:t>2350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latin typeface="+mj-lt"/>
                        </a:rPr>
                        <a:t>2720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9966"/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0445" y="3605973"/>
            <a:ext cx="598245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200" b="1" spc="-1" dirty="0">
                <a:solidFill>
                  <a:srgbClr val="000000"/>
                </a:solidFill>
                <a:ea typeface="Tahoma"/>
              </a:rPr>
              <a:t>Завтрак должен составлять 25%, </a:t>
            </a:r>
            <a:endParaRPr lang="ru-RU" sz="2200" spc="-1" dirty="0"/>
          </a:p>
          <a:p>
            <a:pPr>
              <a:lnSpc>
                <a:spcPct val="100000"/>
              </a:lnSpc>
            </a:pPr>
            <a:r>
              <a:rPr lang="ru-RU" sz="2200" b="1" spc="-1" dirty="0">
                <a:solidFill>
                  <a:srgbClr val="000000"/>
                </a:solidFill>
                <a:ea typeface="Tahoma"/>
              </a:rPr>
              <a:t>а обед - 35%  от суточной потребности</a:t>
            </a:r>
            <a:endParaRPr lang="ru-RU" sz="2200" spc="-1" dirty="0"/>
          </a:p>
          <a:p>
            <a:pPr>
              <a:lnSpc>
                <a:spcPct val="100000"/>
              </a:lnSpc>
            </a:pPr>
            <a:r>
              <a:rPr lang="ru-RU" sz="2200" b="1" u="sng" spc="-1" dirty="0">
                <a:solidFill>
                  <a:srgbClr val="55308D"/>
                </a:solidFill>
                <a:ea typeface="Tahoma"/>
              </a:rPr>
              <a:t>Нормы калорийности:</a:t>
            </a:r>
            <a:endParaRPr lang="ru-RU" sz="2200" spc="-1" dirty="0"/>
          </a:p>
          <a:p>
            <a:pPr>
              <a:lnSpc>
                <a:spcPct val="100000"/>
              </a:lnSpc>
            </a:pPr>
            <a:r>
              <a:rPr lang="ru-RU" sz="2200" b="1" spc="-1" dirty="0">
                <a:solidFill>
                  <a:srgbClr val="000000"/>
                </a:solidFill>
                <a:ea typeface="Tahoma"/>
              </a:rPr>
              <a:t>отступление в пределах +/- 5% по </a:t>
            </a:r>
            <a:r>
              <a:rPr lang="ru-RU" sz="2200" b="1" spc="-1" dirty="0" smtClean="0">
                <a:solidFill>
                  <a:srgbClr val="000000"/>
                </a:solidFill>
                <a:ea typeface="Tahoma"/>
              </a:rPr>
              <a:t>отдельным</a:t>
            </a:r>
            <a:r>
              <a:rPr lang="ru-RU" sz="2200" spc="-1" dirty="0" smtClean="0"/>
              <a:t> </a:t>
            </a:r>
            <a:r>
              <a:rPr lang="ru-RU" sz="2200" b="1" spc="-1" dirty="0" smtClean="0">
                <a:solidFill>
                  <a:srgbClr val="000000"/>
                </a:solidFill>
                <a:ea typeface="Tahoma"/>
              </a:rPr>
              <a:t>приемам </a:t>
            </a:r>
            <a:r>
              <a:rPr lang="ru-RU" sz="2200" b="1" spc="-1" dirty="0">
                <a:solidFill>
                  <a:srgbClr val="000000"/>
                </a:solidFill>
                <a:ea typeface="Tahoma"/>
              </a:rPr>
              <a:t>пищи  допускается при условии </a:t>
            </a:r>
            <a:r>
              <a:rPr lang="ru-RU" sz="2200" b="1" spc="-1" dirty="0" smtClean="0">
                <a:solidFill>
                  <a:srgbClr val="000000"/>
                </a:solidFill>
                <a:ea typeface="Tahoma"/>
              </a:rPr>
              <a:t>соответствия </a:t>
            </a:r>
            <a:r>
              <a:rPr lang="ru-RU" sz="2200" b="1" spc="-1" dirty="0">
                <a:solidFill>
                  <a:srgbClr val="000000"/>
                </a:solidFill>
                <a:ea typeface="Tahoma"/>
              </a:rPr>
              <a:t>нормам пищевой ценности </a:t>
            </a:r>
            <a:r>
              <a:rPr lang="ru-RU" sz="2200" b="1" spc="-1" dirty="0" smtClean="0">
                <a:solidFill>
                  <a:srgbClr val="000000"/>
                </a:solidFill>
                <a:ea typeface="Tahoma"/>
              </a:rPr>
              <a:t>за </a:t>
            </a:r>
            <a:r>
              <a:rPr lang="ru-RU" sz="2200" b="1" spc="-1" dirty="0">
                <a:solidFill>
                  <a:srgbClr val="000000"/>
                </a:solidFill>
                <a:ea typeface="Tahoma"/>
              </a:rPr>
              <a:t>неделю </a:t>
            </a:r>
            <a:r>
              <a:rPr lang="ru-RU" sz="2200" b="1" i="1" spc="-1" dirty="0">
                <a:solidFill>
                  <a:srgbClr val="000000"/>
                </a:solidFill>
                <a:ea typeface="Tahoma"/>
              </a:rPr>
              <a:t>(табл.3 приложение № 10)</a:t>
            </a:r>
            <a:r>
              <a:rPr lang="ru-RU" sz="2200" b="1" spc="-1" dirty="0">
                <a:solidFill>
                  <a:srgbClr val="000000"/>
                </a:solidFill>
                <a:ea typeface="Tahoma"/>
              </a:rPr>
              <a:t>.</a:t>
            </a:r>
            <a:endParaRPr lang="ru-RU" sz="2200" spc="-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2080</TotalTime>
  <Words>665</Words>
  <Application>Microsoft Office PowerPoint</Application>
  <PresentationFormat>Произвольный</PresentationFormat>
  <Paragraphs>95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</vt:i4>
      </vt:variant>
    </vt:vector>
  </HeadingPairs>
  <TitlesOfParts>
    <vt:vector size="17" baseType="lpstr">
      <vt:lpstr>Arial</vt:lpstr>
      <vt:lpstr>DejaVu Sans</vt:lpstr>
      <vt:lpstr>PT Astra Serif</vt:lpstr>
      <vt:lpstr>Symbol</vt:lpstr>
      <vt:lpstr>Tahoma</vt:lpstr>
      <vt:lpstr>Times New Roman</vt:lpstr>
      <vt:lpstr>Wingdings</vt:lpstr>
      <vt:lpstr>XO Oriel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1615</dc:creator>
  <cp:lastModifiedBy>teacher</cp:lastModifiedBy>
  <cp:revision>372</cp:revision>
  <dcterms:modified xsi:type="dcterms:W3CDTF">2026-02-10T11:06:08Z</dcterms:modified>
  <dc:language>ru-RU</dc:language>
</cp:coreProperties>
</file>